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0" r:id="rId5"/>
    <p:sldId id="262" r:id="rId6"/>
    <p:sldId id="259" r:id="rId7"/>
    <p:sldId id="263" r:id="rId8"/>
    <p:sldId id="264" r:id="rId9"/>
    <p:sldId id="267" r:id="rId10"/>
    <p:sldId id="265" r:id="rId11"/>
    <p:sldId id="268" r:id="rId12"/>
    <p:sldId id="266" r:id="rId13"/>
    <p:sldId id="25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2535-AB14-4AB3-B0B6-F2373FC15E07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B478-3905-4FAC-8C2B-8D259ACEF56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2535-AB14-4AB3-B0B6-F2373FC15E07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B478-3905-4FAC-8C2B-8D259ACEF5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2535-AB14-4AB3-B0B6-F2373FC15E07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B478-3905-4FAC-8C2B-8D259ACEF5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2535-AB14-4AB3-B0B6-F2373FC15E07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B478-3905-4FAC-8C2B-8D259ACEF5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2535-AB14-4AB3-B0B6-F2373FC15E07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B478-3905-4FAC-8C2B-8D259ACEF56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2535-AB14-4AB3-B0B6-F2373FC15E07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B478-3905-4FAC-8C2B-8D259ACEF5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2535-AB14-4AB3-B0B6-F2373FC15E07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B478-3905-4FAC-8C2B-8D259ACEF566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2535-AB14-4AB3-B0B6-F2373FC15E07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B478-3905-4FAC-8C2B-8D259ACEF5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2535-AB14-4AB3-B0B6-F2373FC15E07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B478-3905-4FAC-8C2B-8D259ACEF5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2535-AB14-4AB3-B0B6-F2373FC15E07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B478-3905-4FAC-8C2B-8D259ACEF566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2535-AB14-4AB3-B0B6-F2373FC15E07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5B478-3905-4FAC-8C2B-8D259ACEF5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0052535-AB14-4AB3-B0B6-F2373FC15E07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775B478-3905-4FAC-8C2B-8D259ACEF56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zbiory.mprl.pl/muzealia/1-maj-plakat/?advanced_form=1&amp;adv_kolekcja=Plakaty,%20afisze:%20Okoliczno%C5%9Bciowe" TargetMode="External"/><Relationship Id="rId13" Type="http://schemas.openxmlformats.org/officeDocument/2006/relationships/hyperlink" Target="https://www.flickr.com/photos/sejmrp/40984784585" TargetMode="External"/><Relationship Id="rId3" Type="http://schemas.openxmlformats.org/officeDocument/2006/relationships/hyperlink" Target="https://pixabay.com/pl/?utm_source=link-attribution&amp;utm_medium=referral&amp;utm_campaign=image&amp;utm_content=2312766" TargetMode="External"/><Relationship Id="rId7" Type="http://schemas.openxmlformats.org/officeDocument/2006/relationships/hyperlink" Target="http://zbiory.mprl.pl/muzealia/1-maja-nasza-praca-najwiekszym-bogactwem-narodu-plakat-propagandowy/?advanced_form=1&amp;adv_kolekcja=Plakaty,%20afisze:%20Okoliczno%C5%9Bciowe" TargetMode="External"/><Relationship Id="rId12" Type="http://schemas.openxmlformats.org/officeDocument/2006/relationships/hyperlink" Target="https://audiovis.nac.gov.pl/obraz/162993:1/" TargetMode="External"/><Relationship Id="rId2" Type="http://schemas.openxmlformats.org/officeDocument/2006/relationships/hyperlink" Target="https://pixabay.com/pl/users/mrochnowska-4330883/?utm_source=link-attribution&amp;utm_medium=referral&amp;utm_campaign=image&amp;utm_content=231276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pl/?utm_source=link-attribution&amp;utm_medium=referral&amp;utm_campaign=image&amp;utm_content=3361388" TargetMode="External"/><Relationship Id="rId11" Type="http://schemas.openxmlformats.org/officeDocument/2006/relationships/hyperlink" Target="https://pixabay.com/pl/?utm_source=link-attribution&amp;utm_medium=referral&amp;utm_campaign=image&amp;utm_content=2963853" TargetMode="External"/><Relationship Id="rId5" Type="http://schemas.openxmlformats.org/officeDocument/2006/relationships/hyperlink" Target="https://pixabay.com/pl/users/erwin66as-5892437/?utm_source=link-attribution&amp;utm_medium=referral&amp;utm_campaign=image&amp;utm_content=3361388" TargetMode="External"/><Relationship Id="rId10" Type="http://schemas.openxmlformats.org/officeDocument/2006/relationships/hyperlink" Target="https://pixabay.com/pl/users/mirekmurmir-2127836/?utm_source=link-attribution&amp;utm_medium=referral&amp;utm_campaign=image&amp;utm_content=2963853" TargetMode="External"/><Relationship Id="rId4" Type="http://schemas.openxmlformats.org/officeDocument/2006/relationships/hyperlink" Target="https://pl.m.wikipedia.org/wiki/Plik:Polska_Kokarda_Narodowa_typ_IVa.svg" TargetMode="External"/><Relationship Id="rId9" Type="http://schemas.openxmlformats.org/officeDocument/2006/relationships/hyperlink" Target="https://pl.wikipedia.org/wiki/Dzie%C5%84_Flagi_Rzeczypospolitej_Polskiej#/media/Plik:Polish_National_Flag_Day_(May_2,_2019),_B%C5%82onia_Park,_Foch_Av,_Krakow,_Poland.jpg" TargetMode="External"/><Relationship Id="rId14" Type="http://schemas.openxmlformats.org/officeDocument/2006/relationships/hyperlink" Target="https://commons.wikimedia.org/w/index.php?curid=6769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entrum Kultury\Desktop\Prezentacja 1-3 maj\picnic-2312766_64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045">
            <a:off x="5125831" y="478172"/>
            <a:ext cx="3583739" cy="268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9592" y="3429000"/>
            <a:ext cx="7543800" cy="1524000"/>
          </a:xfrm>
        </p:spPr>
        <p:txBody>
          <a:bodyPr/>
          <a:lstStyle/>
          <a:p>
            <a:r>
              <a:rPr lang="pl-PL" dirty="0" smtClean="0"/>
              <a:t>1, 2, 3 maja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48368" y="5085184"/>
            <a:ext cx="6858000" cy="990600"/>
          </a:xfrm>
        </p:spPr>
        <p:txBody>
          <a:bodyPr/>
          <a:lstStyle/>
          <a:p>
            <a:pPr algn="ctr"/>
            <a:r>
              <a:rPr lang="pl-PL" dirty="0" smtClean="0"/>
              <a:t>Co powinniście wiedzieć o długim weekendzie majowym?</a:t>
            </a:r>
            <a:endParaRPr lang="pl-P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151765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8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013176"/>
            <a:ext cx="8342324" cy="1152128"/>
          </a:xfrm>
        </p:spPr>
        <p:txBody>
          <a:bodyPr>
            <a:normAutofit/>
          </a:bodyPr>
          <a:lstStyle/>
          <a:p>
            <a:r>
              <a:rPr lang="pl-PL" dirty="0" smtClean="0"/>
              <a:t>Święto Konstytucji 3 Maja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03959"/>
            <a:ext cx="8028384" cy="4103212"/>
          </a:xfrm>
        </p:spPr>
        <p:txBody>
          <a:bodyPr>
            <a:normAutofit/>
          </a:bodyPr>
          <a:lstStyle/>
          <a:p>
            <a:r>
              <a:rPr lang="pl-PL" sz="2200" dirty="0" smtClean="0"/>
              <a:t>Trzeciego maja, </a:t>
            </a:r>
            <a:r>
              <a:rPr lang="pl-PL" sz="2200" dirty="0"/>
              <a:t>w rocznicę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b="1" dirty="0" smtClean="0"/>
              <a:t>uchwalenia </a:t>
            </a:r>
            <a:r>
              <a:rPr lang="pl-PL" sz="2200" b="1" dirty="0"/>
              <a:t>Konstytucji </a:t>
            </a:r>
            <a:r>
              <a:rPr lang="pl-PL" sz="2200" b="1" dirty="0" smtClean="0"/>
              <a:t>3 </a:t>
            </a:r>
            <a:r>
              <a:rPr lang="pl-PL" sz="2200" b="1" dirty="0" smtClean="0"/>
              <a:t>Maja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obchodzimy w </a:t>
            </a:r>
            <a:r>
              <a:rPr lang="pl-PL" sz="2200" dirty="0" smtClean="0"/>
              <a:t>Polsce święto </a:t>
            </a:r>
            <a:br>
              <a:rPr lang="pl-PL" sz="2200" dirty="0" smtClean="0"/>
            </a:br>
            <a:r>
              <a:rPr lang="pl-PL" sz="2200" dirty="0" smtClean="0"/>
              <a:t>państwowe.</a:t>
            </a:r>
            <a:r>
              <a:rPr lang="pl-PL" sz="2200" b="1" dirty="0" smtClean="0"/>
              <a:t> </a:t>
            </a:r>
          </a:p>
          <a:p>
            <a:r>
              <a:rPr lang="pl-PL" sz="2200" dirty="0" smtClean="0"/>
              <a:t>Zostało ono ustanowione po odzyskaniu </a:t>
            </a:r>
            <a:br>
              <a:rPr lang="pl-PL" sz="2200" dirty="0" smtClean="0"/>
            </a:br>
            <a:r>
              <a:rPr lang="pl-PL" sz="2200" dirty="0" smtClean="0"/>
              <a:t>niepodległości przez Polskę w </a:t>
            </a:r>
            <a:r>
              <a:rPr lang="pl-PL" sz="2200" dirty="0" smtClean="0"/>
              <a:t>1919 roku.</a:t>
            </a:r>
            <a:endParaRPr lang="pl-PL" sz="2200" dirty="0" smtClean="0"/>
          </a:p>
          <a:p>
            <a:r>
              <a:rPr lang="pl-PL" sz="2200" dirty="0"/>
              <a:t>W okresie zaborów Polski </a:t>
            </a:r>
            <a:r>
              <a:rPr lang="pl-PL" sz="2200" dirty="0" smtClean="0"/>
              <a:t>obchodzenie </a:t>
            </a:r>
            <a:r>
              <a:rPr lang="pl-PL" sz="2200" b="1" dirty="0" smtClean="0"/>
              <a:t>rocznicy Konstytucji </a:t>
            </a:r>
            <a:r>
              <a:rPr lang="pl-PL" sz="2200" b="1" dirty="0" smtClean="0"/>
              <a:t>3 </a:t>
            </a:r>
            <a:r>
              <a:rPr lang="pl-PL" sz="2200" b="1" dirty="0" smtClean="0"/>
              <a:t>Maja</a:t>
            </a:r>
            <a:r>
              <a:rPr lang="pl-PL" sz="2200" dirty="0" smtClean="0"/>
              <a:t> było </a:t>
            </a:r>
            <a:r>
              <a:rPr lang="pl-PL" sz="2200" dirty="0"/>
              <a:t>zakazane przez wszystkich </a:t>
            </a:r>
            <a:r>
              <a:rPr lang="pl-PL" sz="2200" dirty="0" smtClean="0"/>
              <a:t>zaborców</a:t>
            </a:r>
            <a:r>
              <a:rPr lang="pl-PL" sz="2200" dirty="0"/>
              <a:t>. </a:t>
            </a:r>
            <a:r>
              <a:rPr lang="pl-PL" sz="2200" dirty="0" smtClean="0"/>
              <a:t> Polacy</a:t>
            </a:r>
            <a:r>
              <a:rPr lang="pl-PL" sz="2200" dirty="0"/>
              <a:t>, którzy </a:t>
            </a:r>
            <a:r>
              <a:rPr lang="pl-PL" sz="2200" dirty="0" smtClean="0"/>
              <a:t>odważyli się </a:t>
            </a:r>
            <a:r>
              <a:rPr lang="pl-PL" sz="2200" dirty="0"/>
              <a:t>obchodzić </a:t>
            </a:r>
            <a:r>
              <a:rPr lang="pl-PL" sz="2200" dirty="0" smtClean="0"/>
              <a:t>publicznie </a:t>
            </a:r>
            <a:r>
              <a:rPr lang="pl-PL" sz="2200" dirty="0"/>
              <a:t>to </a:t>
            </a:r>
            <a:r>
              <a:rPr lang="pl-PL" sz="2200" dirty="0" smtClean="0"/>
              <a:t>święto byli surowo karani.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652" y="623125"/>
            <a:ext cx="3733813" cy="2437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224652" y="313056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Ze zbiorów NAC: Defilada </a:t>
            </a:r>
            <a:r>
              <a:rPr lang="pl-PL" sz="1200" dirty="0"/>
              <a:t>Straży Granicznej przed przedstawicielami lokalnych </a:t>
            </a:r>
            <a:r>
              <a:rPr lang="pl-PL" sz="1200" dirty="0" smtClean="0"/>
              <a:t>władz, 3 maja 1934 r., Kuty.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9153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Święto Konstytucji 3 Maja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573807"/>
            <a:ext cx="7543800" cy="3886200"/>
          </a:xfrm>
        </p:spPr>
        <p:txBody>
          <a:bodyPr/>
          <a:lstStyle/>
          <a:p>
            <a:r>
              <a:rPr lang="pl-PL" dirty="0"/>
              <a:t>Po II wojnie światowej władze </a:t>
            </a:r>
            <a:br>
              <a:rPr lang="pl-PL" dirty="0"/>
            </a:br>
            <a:r>
              <a:rPr lang="pl-PL" dirty="0"/>
              <a:t>komunistyczne zakazały </a:t>
            </a:r>
            <a:br>
              <a:rPr lang="pl-PL" dirty="0"/>
            </a:br>
            <a:r>
              <a:rPr lang="pl-PL" dirty="0"/>
              <a:t>obchodzenia </a:t>
            </a:r>
            <a:r>
              <a:rPr lang="pl-PL" b="1" dirty="0"/>
              <a:t>święta </a:t>
            </a:r>
            <a:br>
              <a:rPr lang="pl-PL" b="1" dirty="0"/>
            </a:br>
            <a:r>
              <a:rPr lang="pl-PL" b="1" dirty="0"/>
              <a:t>Konstytucji 3 Maja</a:t>
            </a:r>
            <a:r>
              <a:rPr lang="pl-PL" dirty="0"/>
              <a:t>. </a:t>
            </a:r>
            <a:br>
              <a:rPr lang="pl-PL" dirty="0"/>
            </a:br>
            <a:r>
              <a:rPr lang="pl-PL" dirty="0"/>
              <a:t>Zostało ono przywrócone </a:t>
            </a:r>
            <a:br>
              <a:rPr lang="pl-PL" dirty="0"/>
            </a:br>
            <a:r>
              <a:rPr lang="pl-PL" dirty="0"/>
              <a:t>w 1990 </a:t>
            </a:r>
            <a:r>
              <a:rPr lang="pl-PL" dirty="0" smtClean="0"/>
              <a:t>roku.</a:t>
            </a:r>
            <a:endParaRPr lang="pl-PL" dirty="0"/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283968" y="4725144"/>
            <a:ext cx="4860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Obchody Święta Narodowego 3 Maja </a:t>
            </a:r>
            <a:r>
              <a:rPr lang="pl-PL" sz="1200" dirty="0" smtClean="0"/>
              <a:t>w Przemyślu, fot</a:t>
            </a:r>
            <a:r>
              <a:rPr lang="pl-PL" sz="1200" dirty="0"/>
              <a:t>. Kancelaria Sejmu/Paweł Kula</a:t>
            </a:r>
          </a:p>
        </p:txBody>
      </p:sp>
      <p:pic>
        <p:nvPicPr>
          <p:cNvPr id="1026" name="Picture 2" descr="C:\Users\Centrum Kultury\Desktop\Prezentacja 1-3 maj\3 m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77913"/>
            <a:ext cx="4565140" cy="304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4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203976" cy="1600200"/>
          </a:xfrm>
        </p:spPr>
        <p:txBody>
          <a:bodyPr>
            <a:normAutofit/>
          </a:bodyPr>
          <a:lstStyle/>
          <a:p>
            <a:r>
              <a:rPr lang="pl-PL" dirty="0"/>
              <a:t>3 maja - Konstytucji 3 Maja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02373"/>
            <a:ext cx="7653807" cy="4245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pole tekstowe 4"/>
          <p:cNvSpPr txBox="1"/>
          <p:nvPr/>
        </p:nvSpPr>
        <p:spPr>
          <a:xfrm>
            <a:off x="3493368" y="4655529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"</a:t>
            </a:r>
            <a:r>
              <a:rPr lang="pl-PL" sz="1400" b="1" dirty="0">
                <a:solidFill>
                  <a:schemeClr val="bg1"/>
                </a:solidFill>
              </a:rPr>
              <a:t>Uchwalenie Konstytucji 3 maja” – obraz Jana Matejki, </a:t>
            </a:r>
            <a:r>
              <a:rPr lang="pl-PL" sz="1400" b="1" dirty="0" smtClean="0">
                <a:solidFill>
                  <a:schemeClr val="bg1"/>
                </a:solidFill>
              </a:rPr>
              <a:t>1891</a:t>
            </a:r>
            <a:r>
              <a:rPr lang="pl-PL" b="1" dirty="0" smtClean="0">
                <a:solidFill>
                  <a:schemeClr val="bg1"/>
                </a:solidFill>
              </a:rPr>
              <a:t>.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2657872" cy="1087016"/>
          </a:xfrm>
        </p:spPr>
        <p:txBody>
          <a:bodyPr/>
          <a:lstStyle/>
          <a:p>
            <a:r>
              <a:rPr lang="pl-PL" dirty="0" smtClean="0"/>
              <a:t>Źródła: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484784"/>
            <a:ext cx="8208912" cy="5184576"/>
          </a:xfrm>
        </p:spPr>
        <p:txBody>
          <a:bodyPr>
            <a:normAutofit fontScale="92500" lnSpcReduction="20000"/>
          </a:bodyPr>
          <a:lstStyle/>
          <a:p>
            <a:r>
              <a:rPr lang="pl-PL" sz="1200" dirty="0"/>
              <a:t>Slajd </a:t>
            </a:r>
            <a:r>
              <a:rPr lang="pl-PL" sz="1200" dirty="0" smtClean="0"/>
              <a:t>1: </a:t>
            </a:r>
            <a:r>
              <a:rPr lang="pl-PL" sz="1200" dirty="0" smtClean="0"/>
              <a:t>łąka, autor:</a:t>
            </a:r>
            <a:r>
              <a:rPr lang="pl-PL" sz="1200" dirty="0"/>
              <a:t> </a:t>
            </a:r>
            <a:r>
              <a:rPr lang="pl-PL" sz="1200" u="sng" dirty="0" err="1">
                <a:hlinkClick r:id="rId2"/>
              </a:rPr>
              <a:t>mrochnowska</a:t>
            </a:r>
            <a:r>
              <a:rPr lang="pl-PL" sz="1200" dirty="0"/>
              <a:t> z </a:t>
            </a:r>
            <a:r>
              <a:rPr lang="pl-PL" sz="1200" u="sng" dirty="0" err="1">
                <a:hlinkClick r:id="rId3"/>
              </a:rPr>
              <a:t>Pixabay</a:t>
            </a:r>
            <a:r>
              <a:rPr lang="pl-PL" sz="1200" dirty="0"/>
              <a:t> </a:t>
            </a:r>
            <a:r>
              <a:rPr lang="pl-PL" sz="1200" dirty="0" smtClean="0"/>
              <a:t>, Obraz </a:t>
            </a:r>
            <a:r>
              <a:rPr lang="pl-PL" sz="1200" dirty="0"/>
              <a:t>&lt;a </a:t>
            </a:r>
            <a:r>
              <a:rPr lang="pl-PL" sz="1200" dirty="0" err="1"/>
              <a:t>href</a:t>
            </a:r>
            <a:r>
              <a:rPr lang="pl-PL" sz="1200" dirty="0"/>
              <a:t>="https://pixabay.com/pl/users/mrochnowska-4330883/?utm_source=link-attribution&amp;amp;utm_medium=referral&amp;amp;utm_campaign=image&amp;amp;utm_content=2312766"&gt; </a:t>
            </a:r>
            <a:r>
              <a:rPr lang="pl-PL" sz="1200" dirty="0" err="1"/>
              <a:t>mrochnowska</a:t>
            </a:r>
            <a:r>
              <a:rPr lang="pl-PL" sz="1200" dirty="0"/>
              <a:t>&lt;/a&gt; z &lt;a </a:t>
            </a:r>
            <a:r>
              <a:rPr lang="pl-PL" sz="1200" dirty="0" err="1"/>
              <a:t>href</a:t>
            </a:r>
            <a:r>
              <a:rPr lang="pl-PL" sz="1200" dirty="0"/>
              <a:t>="https://pixabay.com/pl/?utm_source=link-attribution&amp;amp;utm_medium=referral&amp;amp;utm_campaign=image&amp;amp;utm_content=2312766"&gt; </a:t>
            </a:r>
            <a:r>
              <a:rPr lang="pl-PL" sz="1200" dirty="0" err="1"/>
              <a:t>Pixabay</a:t>
            </a:r>
            <a:r>
              <a:rPr lang="pl-PL" sz="1200" dirty="0"/>
              <a:t>&lt;/a</a:t>
            </a:r>
            <a:r>
              <a:rPr lang="pl-PL" sz="1200" dirty="0" smtClean="0"/>
              <a:t>&gt;</a:t>
            </a:r>
          </a:p>
          <a:p>
            <a:r>
              <a:rPr lang="pl-PL" sz="1200" dirty="0" smtClean="0"/>
              <a:t>Slajd 1 i 8: </a:t>
            </a:r>
            <a:r>
              <a:rPr lang="pl-PL" sz="1200" dirty="0" smtClean="0"/>
              <a:t>kokarda </a:t>
            </a:r>
            <a:r>
              <a:rPr lang="pl-PL" sz="1200" dirty="0" smtClean="0"/>
              <a:t>narodowa </a:t>
            </a:r>
            <a:r>
              <a:rPr lang="pl-PL" sz="1200" dirty="0">
                <a:hlinkClick r:id="rId4"/>
              </a:rPr>
              <a:t>https://pl.m.wikipedia.org/wiki/Plik:Polska_Kokarda_Narodowa_typ_IVa.svg</a:t>
            </a:r>
            <a:endParaRPr lang="pl-PL" sz="1200" dirty="0" smtClean="0"/>
          </a:p>
          <a:p>
            <a:r>
              <a:rPr lang="pl-PL" sz="1200" dirty="0" smtClean="0"/>
              <a:t>Slajd 2: </a:t>
            </a:r>
            <a:r>
              <a:rPr lang="pl-PL" sz="1200" dirty="0" smtClean="0"/>
              <a:t>mlecze, autor: </a:t>
            </a:r>
            <a:r>
              <a:rPr lang="pl-PL" sz="1200" u="sng" dirty="0" err="1" smtClean="0">
                <a:hlinkClick r:id="rId5"/>
              </a:rPr>
              <a:t>erwin</a:t>
            </a:r>
            <a:r>
              <a:rPr lang="pl-PL" sz="1200" u="sng" dirty="0" smtClean="0">
                <a:hlinkClick r:id="rId5"/>
              </a:rPr>
              <a:t> </a:t>
            </a:r>
            <a:r>
              <a:rPr lang="pl-PL" sz="1200" u="sng" dirty="0" err="1">
                <a:hlinkClick r:id="rId5"/>
              </a:rPr>
              <a:t>nowak</a:t>
            </a:r>
            <a:r>
              <a:rPr lang="pl-PL" sz="1200" dirty="0"/>
              <a:t> z </a:t>
            </a:r>
            <a:r>
              <a:rPr lang="pl-PL" sz="1200" u="sng" dirty="0" err="1">
                <a:hlinkClick r:id="rId6"/>
              </a:rPr>
              <a:t>Pixabay</a:t>
            </a:r>
            <a:r>
              <a:rPr lang="pl-PL" sz="1200" dirty="0"/>
              <a:t> </a:t>
            </a:r>
            <a:r>
              <a:rPr lang="pl-PL" sz="1200" dirty="0" smtClean="0"/>
              <a:t> : </a:t>
            </a:r>
            <a:br>
              <a:rPr lang="pl-PL" sz="1200" dirty="0" smtClean="0"/>
            </a:br>
            <a:r>
              <a:rPr lang="pl-PL" sz="1200" dirty="0" smtClean="0"/>
              <a:t>Obraz </a:t>
            </a:r>
            <a:r>
              <a:rPr lang="pl-PL" sz="1200" dirty="0"/>
              <a:t>&lt;a </a:t>
            </a:r>
            <a:r>
              <a:rPr lang="pl-PL" sz="1200" dirty="0" err="1"/>
              <a:t>href</a:t>
            </a:r>
            <a:r>
              <a:rPr lang="pl-PL" sz="1200" dirty="0"/>
              <a:t>="https://pixabay.com/pl/users/erwin66as-5892437/?utm_source=link-attribution&amp;amp;utm_medium=referral&amp;amp;utm_campaign=image&amp;amp;utm_content=3361388"&gt; </a:t>
            </a:r>
            <a:r>
              <a:rPr lang="pl-PL" sz="1200" dirty="0" err="1"/>
              <a:t>erwin</a:t>
            </a:r>
            <a:r>
              <a:rPr lang="pl-PL" sz="1200" dirty="0"/>
              <a:t> </a:t>
            </a:r>
            <a:r>
              <a:rPr lang="pl-PL" sz="1200" dirty="0" err="1"/>
              <a:t>nowak</a:t>
            </a:r>
            <a:r>
              <a:rPr lang="pl-PL" sz="1200" dirty="0"/>
              <a:t>&lt;/a&gt; z &lt;a </a:t>
            </a:r>
            <a:r>
              <a:rPr lang="pl-PL" sz="1200" dirty="0" err="1"/>
              <a:t>href</a:t>
            </a:r>
            <a:r>
              <a:rPr lang="pl-PL" sz="1200" dirty="0"/>
              <a:t>="https://pixabay.com/pl/?utm_source=link-attribution&amp;amp;utm_medium=referral&amp;amp;utm_campaign=image&amp;amp;utm_content=3361388"&gt; </a:t>
            </a:r>
            <a:r>
              <a:rPr lang="pl-PL" sz="1200" dirty="0" err="1"/>
              <a:t>Pixabay</a:t>
            </a:r>
            <a:r>
              <a:rPr lang="pl-PL" sz="1200" dirty="0"/>
              <a:t>&lt;/a</a:t>
            </a:r>
            <a:r>
              <a:rPr lang="pl-PL" sz="1200" dirty="0" smtClean="0"/>
              <a:t>&gt;</a:t>
            </a:r>
          </a:p>
          <a:p>
            <a:r>
              <a:rPr lang="pl-PL" sz="1200" dirty="0"/>
              <a:t>Slajd </a:t>
            </a:r>
            <a:r>
              <a:rPr lang="pl-PL" sz="1200" dirty="0" smtClean="0"/>
              <a:t>3:plakat,  </a:t>
            </a:r>
            <a:r>
              <a:rPr lang="pl-PL" sz="1200" dirty="0"/>
              <a:t>autor: Jerzy Przygodzki, 1963, Krajowa Agencja Wydawnicza, pobrano ze strony Muzeum PRL </a:t>
            </a:r>
            <a:br>
              <a:rPr lang="pl-PL" sz="1200" dirty="0"/>
            </a:br>
            <a:r>
              <a:rPr lang="pl-PL" sz="1200" dirty="0">
                <a:hlinkClick r:id="rId7"/>
              </a:rPr>
              <a:t>http://zbiory.mprl.pl/muzealia/1-maja-nasza-praca-najwiekszym-bogactwem-narodu-plakat-propagandowy/?advanced_form=1&amp;adv_kolekcja=Plakaty,%20afisze:%20Okoliczno%C5%9Bciowe</a:t>
            </a:r>
            <a:endParaRPr lang="pl-PL" sz="1200" dirty="0"/>
          </a:p>
          <a:p>
            <a:r>
              <a:rPr lang="pl-PL" sz="1200" dirty="0" smtClean="0"/>
              <a:t>Slajd 4, 5: zdjęcia pochodów pierwszomajowych pochodzą z zasobów  Narodowego Archiwum Cyfrowego.</a:t>
            </a:r>
          </a:p>
          <a:p>
            <a:r>
              <a:rPr lang="pl-PL" sz="1200" dirty="0" smtClean="0"/>
              <a:t>Slajd 6: Plakat </a:t>
            </a:r>
            <a:r>
              <a:rPr lang="pl-PL" sz="1200" dirty="0"/>
              <a:t>, autor:  Trepkowski Tadeusz, Krajowa Agencja Wydawnicza, pobrano ze strony Muzeum PRL : </a:t>
            </a:r>
            <a:r>
              <a:rPr lang="pl-PL" sz="1200" dirty="0">
                <a:hlinkClick r:id="rId8"/>
              </a:rPr>
              <a:t>http://zbiory.mprl.pl/muzealia/1-maj-plakat/?advanced_form=1&amp;adv_kolekcja=Plakaty,%20afisze:%</a:t>
            </a:r>
            <a:r>
              <a:rPr lang="pl-PL" sz="1200" dirty="0" smtClean="0">
                <a:hlinkClick r:id="rId8"/>
              </a:rPr>
              <a:t>20Okoliczno%C5%9Bciowe</a:t>
            </a:r>
            <a:endParaRPr lang="pl-PL" sz="1200" dirty="0" smtClean="0"/>
          </a:p>
          <a:p>
            <a:r>
              <a:rPr lang="pl-PL" sz="1200" dirty="0" smtClean="0"/>
              <a:t>Slajd 7: zdjęcie: </a:t>
            </a:r>
            <a:r>
              <a:rPr lang="pl-PL" sz="1200" dirty="0"/>
              <a:t>Dzień Flagi Rzeczypospolitej Polskiej, 2 maja 2019, Błonia i Kopiec Kościuszki, Kraków. Autor: Zygmunt </a:t>
            </a:r>
            <a:r>
              <a:rPr lang="pl-PL" sz="1200" dirty="0" err="1" smtClean="0"/>
              <a:t>Put</a:t>
            </a:r>
            <a:r>
              <a:rPr lang="pl-PL" sz="1200" dirty="0" smtClean="0"/>
              <a:t>, pobrano ze strony: </a:t>
            </a:r>
            <a:r>
              <a:rPr lang="pl-PL" sz="1200" dirty="0">
                <a:hlinkClick r:id="rId9"/>
              </a:rPr>
              <a:t>https://pl.wikipedia.org/wiki/Dzie%C5%84_Flagi_Rzeczypospolitej_Polskiej#/media/Plik:Polish_National_Flag_Day_(May_2,_2019),_B%C5%82onia_Park,_Foch_Av,_Krakow,_Poland.jpg</a:t>
            </a:r>
            <a:endParaRPr lang="pl-PL" sz="1200" dirty="0"/>
          </a:p>
          <a:p>
            <a:r>
              <a:rPr lang="pl-PL" sz="1200" dirty="0" smtClean="0"/>
              <a:t>Slajd 8:  zdjęcie flagi : Obraz</a:t>
            </a:r>
            <a:r>
              <a:rPr lang="pl-PL" sz="1200" dirty="0"/>
              <a:t> </a:t>
            </a:r>
            <a:r>
              <a:rPr lang="pl-PL" sz="1200" u="sng" dirty="0" err="1">
                <a:hlinkClick r:id="rId10"/>
              </a:rPr>
              <a:t>mirekmurmir</a:t>
            </a:r>
            <a:r>
              <a:rPr lang="pl-PL" sz="1200" dirty="0"/>
              <a:t> z </a:t>
            </a:r>
            <a:r>
              <a:rPr lang="pl-PL" sz="1200" u="sng" dirty="0" err="1">
                <a:hlinkClick r:id="rId11"/>
              </a:rPr>
              <a:t>Pixabay</a:t>
            </a:r>
            <a:r>
              <a:rPr lang="pl-PL" sz="1200" dirty="0"/>
              <a:t> , </a:t>
            </a:r>
            <a:br>
              <a:rPr lang="pl-PL" sz="1200" dirty="0"/>
            </a:br>
            <a:r>
              <a:rPr lang="pl-PL" sz="1200" dirty="0"/>
              <a:t>Obraz &lt;a </a:t>
            </a:r>
            <a:r>
              <a:rPr lang="pl-PL" sz="1200" dirty="0" err="1"/>
              <a:t>href</a:t>
            </a:r>
            <a:r>
              <a:rPr lang="pl-PL" sz="1200" dirty="0"/>
              <a:t>="https://pixabay.com/pl/users/mirekmurmir-2127836/?utm_source=link-attribution&amp;amp;utm_medium=referral&amp;amp;utm_campaign=image&amp;amp;utm_content=2963853"&gt; </a:t>
            </a:r>
            <a:r>
              <a:rPr lang="pl-PL" sz="1200" dirty="0" err="1"/>
              <a:t>mirekmurmir</a:t>
            </a:r>
            <a:r>
              <a:rPr lang="pl-PL" sz="1200" dirty="0"/>
              <a:t>&lt;/a&gt; z &lt;a </a:t>
            </a:r>
            <a:r>
              <a:rPr lang="pl-PL" sz="1200" dirty="0" err="1"/>
              <a:t>href</a:t>
            </a:r>
            <a:r>
              <a:rPr lang="pl-PL" sz="1200" dirty="0"/>
              <a:t>="https://pixabay.com/pl/?utm_source=link-attribution&amp;amp;utm_medium=referral&amp;amp;utm_campaign=image&amp;amp;utm_content=2963853"&gt; </a:t>
            </a:r>
            <a:r>
              <a:rPr lang="pl-PL" sz="1200" dirty="0" err="1"/>
              <a:t>Pixabay</a:t>
            </a:r>
            <a:r>
              <a:rPr lang="pl-PL" sz="1200" dirty="0"/>
              <a:t>&lt;/a</a:t>
            </a:r>
            <a:r>
              <a:rPr lang="pl-PL" sz="1200" dirty="0" smtClean="0"/>
              <a:t>&gt;</a:t>
            </a:r>
          </a:p>
          <a:p>
            <a:r>
              <a:rPr lang="pl-PL" sz="1200" dirty="0" smtClean="0"/>
              <a:t>Slajd </a:t>
            </a:r>
            <a:r>
              <a:rPr lang="pl-PL" sz="1200" dirty="0"/>
              <a:t>9</a:t>
            </a:r>
            <a:r>
              <a:rPr lang="pl-PL" sz="1200" dirty="0" smtClean="0"/>
              <a:t>: </a:t>
            </a:r>
            <a:r>
              <a:rPr lang="en-US" sz="1200" dirty="0"/>
              <a:t>By </a:t>
            </a:r>
            <a:r>
              <a:rPr lang="en-US" sz="1200" dirty="0" err="1"/>
              <a:t>Michał</a:t>
            </a:r>
            <a:r>
              <a:rPr lang="en-US" sz="1200" dirty="0"/>
              <a:t> </a:t>
            </a:r>
            <a:r>
              <a:rPr lang="en-US" sz="1200" dirty="0" err="1"/>
              <a:t>Gröll</a:t>
            </a:r>
            <a:r>
              <a:rPr lang="en-US" sz="1200" dirty="0"/>
              <a:t> (1722-1798), printer - http://polona.pl/item/1196273/5/ - free polish digital library, </a:t>
            </a:r>
            <a:r>
              <a:rPr lang="en-US" sz="1200" dirty="0" err="1"/>
              <a:t>Domena</a:t>
            </a:r>
            <a:r>
              <a:rPr lang="en-US" sz="1200" dirty="0"/>
              <a:t> </a:t>
            </a:r>
            <a:r>
              <a:rPr lang="en-US" sz="1200" dirty="0" err="1"/>
              <a:t>publiczna</a:t>
            </a:r>
            <a:r>
              <a:rPr lang="en-US" sz="1200" dirty="0"/>
              <a:t>, https://commons.wikimedia.org/w/index.php?curid=36296253</a:t>
            </a:r>
            <a:endParaRPr lang="pl-PL" sz="1200" dirty="0" smtClean="0"/>
          </a:p>
          <a:p>
            <a:r>
              <a:rPr lang="pl-PL" sz="1200" dirty="0" smtClean="0"/>
              <a:t>Slajd 10  zdjęcie uroczystości z okazji obchodów </a:t>
            </a:r>
            <a:r>
              <a:rPr lang="pl-PL" sz="1200" dirty="0" err="1" smtClean="0"/>
              <a:t>Świeta</a:t>
            </a:r>
            <a:r>
              <a:rPr lang="pl-PL" sz="1200" dirty="0" smtClean="0"/>
              <a:t> 3 maja w </a:t>
            </a:r>
            <a:r>
              <a:rPr lang="pl-PL" sz="1200" dirty="0" err="1" smtClean="0"/>
              <a:t>Kutach</a:t>
            </a:r>
            <a:r>
              <a:rPr lang="pl-PL" sz="1200" dirty="0" smtClean="0"/>
              <a:t>, pochodzi </a:t>
            </a:r>
            <a:r>
              <a:rPr lang="pl-PL" sz="1200" dirty="0"/>
              <a:t>z zasobów  Narodowego Archiwum </a:t>
            </a:r>
            <a:r>
              <a:rPr lang="pl-PL" sz="1200" dirty="0" smtClean="0"/>
              <a:t>Cyfrowego, </a:t>
            </a:r>
            <a:r>
              <a:rPr lang="pl-PL" sz="1200" dirty="0">
                <a:hlinkClick r:id="rId12"/>
              </a:rPr>
              <a:t>https://audiovis.nac.gov.pl/obraz/162993:1</a:t>
            </a:r>
            <a:r>
              <a:rPr lang="pl-PL" sz="1200" dirty="0" smtClean="0">
                <a:hlinkClick r:id="rId12"/>
              </a:rPr>
              <a:t>/</a:t>
            </a:r>
            <a:endParaRPr lang="pl-PL" sz="1200" dirty="0" smtClean="0"/>
          </a:p>
          <a:p>
            <a:r>
              <a:rPr lang="pl-PL" sz="1200" dirty="0" smtClean="0"/>
              <a:t>Slajd 11: </a:t>
            </a:r>
            <a:r>
              <a:rPr lang="pl-PL" sz="1200" b="1" dirty="0"/>
              <a:t>Obchody Święta Narodowego 3 Maja z udziałem marszałka Sejmu Marka Kuchcińskiego w Przemyślu</a:t>
            </a:r>
          </a:p>
          <a:p>
            <a:r>
              <a:rPr lang="pl-PL" sz="1200" dirty="0"/>
              <a:t>fot. Kancelaria Sejmu/Paweł </a:t>
            </a:r>
            <a:r>
              <a:rPr lang="pl-PL" sz="1200" dirty="0" smtClean="0"/>
              <a:t>Kula,  </a:t>
            </a:r>
            <a:r>
              <a:rPr lang="pl-PL" sz="1200" dirty="0">
                <a:hlinkClick r:id="rId13"/>
              </a:rPr>
              <a:t>https://www.flickr.com/photos/sejmrp/40984784585</a:t>
            </a:r>
            <a:endParaRPr lang="pl-PL" sz="1200" dirty="0"/>
          </a:p>
          <a:p>
            <a:r>
              <a:rPr lang="pl-PL" sz="1200" dirty="0" smtClean="0"/>
              <a:t>Slajd 12: </a:t>
            </a:r>
            <a:r>
              <a:rPr lang="en-US" sz="1200" dirty="0"/>
              <a:t>By Jan </a:t>
            </a:r>
            <a:r>
              <a:rPr lang="en-US" sz="1200" dirty="0" err="1"/>
              <a:t>Matejko</a:t>
            </a:r>
            <a:r>
              <a:rPr lang="en-US" sz="1200" dirty="0"/>
              <a:t> - National Museum of Poland Catalogue (for better resolution: calendar with pictures of </a:t>
            </a:r>
            <a:r>
              <a:rPr lang="en-US" sz="1200" dirty="0" err="1"/>
              <a:t>Matejko</a:t>
            </a:r>
            <a:r>
              <a:rPr lang="en-US" sz="1200" dirty="0"/>
              <a:t>), </a:t>
            </a:r>
            <a:r>
              <a:rPr lang="en-US" sz="1200" dirty="0" err="1"/>
              <a:t>Domena</a:t>
            </a:r>
            <a:r>
              <a:rPr lang="en-US" sz="1200" dirty="0"/>
              <a:t> </a:t>
            </a:r>
            <a:r>
              <a:rPr lang="en-US" sz="1200" dirty="0" err="1"/>
              <a:t>publiczna</a:t>
            </a:r>
            <a:r>
              <a:rPr lang="en-US" sz="1200" dirty="0"/>
              <a:t>, </a:t>
            </a:r>
            <a:r>
              <a:rPr lang="en-US" sz="1200" dirty="0">
                <a:hlinkClick r:id="rId14"/>
              </a:rPr>
              <a:t>https://</a:t>
            </a:r>
            <a:r>
              <a:rPr lang="en-US" sz="1200" dirty="0" smtClean="0">
                <a:hlinkClick r:id="rId14"/>
              </a:rPr>
              <a:t>commons.wikimedia.org/w/index.php?curid=67699</a:t>
            </a:r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086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wiesz, że?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2276872"/>
            <a:ext cx="5127697" cy="4157539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Długi majowy weekend to nie </a:t>
            </a:r>
            <a:br>
              <a:rPr lang="pl-PL" dirty="0" smtClean="0"/>
            </a:br>
            <a:r>
              <a:rPr lang="pl-PL" dirty="0" smtClean="0"/>
              <a:t>tylko czas odpoczynku i </a:t>
            </a:r>
            <a:r>
              <a:rPr lang="pl-PL" dirty="0" smtClean="0"/>
              <a:t>relaksu, </a:t>
            </a:r>
            <a:r>
              <a:rPr lang="pl-PL" dirty="0" smtClean="0"/>
              <a:t>ale przede wszystkim, to ważne </a:t>
            </a:r>
            <a:r>
              <a:rPr lang="pl-PL" dirty="0"/>
              <a:t>dla nas, </a:t>
            </a:r>
            <a:r>
              <a:rPr lang="pl-PL" dirty="0" smtClean="0"/>
              <a:t>Polaków </a:t>
            </a:r>
            <a:r>
              <a:rPr lang="pl-PL" dirty="0" smtClean="0"/>
              <a:t>dni, </a:t>
            </a:r>
            <a:r>
              <a:rPr lang="pl-PL" dirty="0" smtClean="0"/>
              <a:t>o których należy pamiętać!</a:t>
            </a:r>
            <a:endParaRPr lang="pl-PL" dirty="0"/>
          </a:p>
        </p:txBody>
      </p:sp>
      <p:pic>
        <p:nvPicPr>
          <p:cNvPr id="1026" name="Picture 2" descr="C:\Users\Centrum Kultury\Desktop\Prezentacja 1-3 maj\nature-3361388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81116"/>
            <a:ext cx="4399881" cy="2928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2223">
            <a:off x="2028296" y="1121278"/>
            <a:ext cx="3495225" cy="1332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8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 maja- Święto Pracy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548680"/>
            <a:ext cx="5688632" cy="4373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l-PL" dirty="0"/>
              <a:t>Święto </a:t>
            </a:r>
            <a:r>
              <a:rPr lang="pl-PL" dirty="0" smtClean="0"/>
              <a:t>Pracy upamiętnia wydarzenia </a:t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 smtClean="0"/>
              <a:t>1886 </a:t>
            </a:r>
            <a:r>
              <a:rPr lang="pl-PL" dirty="0" smtClean="0"/>
              <a:t>r. </a:t>
            </a:r>
            <a:r>
              <a:rPr lang="pl-PL" dirty="0"/>
              <a:t>w Chicago, w Stanach Zjednoczonych podczas strajku będącego częścią ogólnokrajowej kampanii na rzecz wprowadzenia 8-godzinnego dnia </a:t>
            </a:r>
            <a:r>
              <a:rPr lang="pl-PL" dirty="0" smtClean="0"/>
              <a:t>pracy.</a:t>
            </a:r>
            <a:br>
              <a:rPr lang="pl-PL" dirty="0" smtClean="0"/>
            </a:br>
            <a:endParaRPr lang="pl-PL" dirty="0" smtClean="0"/>
          </a:p>
          <a:p>
            <a:pPr marL="114300" indent="0">
              <a:buNone/>
            </a:pPr>
            <a:r>
              <a:rPr lang="pl-PL" dirty="0" smtClean="0"/>
              <a:t>W </a:t>
            </a:r>
            <a:r>
              <a:rPr lang="pl-PL" dirty="0"/>
              <a:t>Polsce Święto Pracy jest świętem państwowym od </a:t>
            </a:r>
            <a:r>
              <a:rPr lang="pl-PL" dirty="0" smtClean="0"/>
              <a:t>1950 roku.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2736"/>
            <a:ext cx="2941112" cy="4276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247456" y="687179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Plakat ze </a:t>
            </a:r>
            <a:r>
              <a:rPr lang="pl-PL" sz="1200" dirty="0"/>
              <a:t>zbiorów Muzeum PRL,</a:t>
            </a:r>
            <a:r>
              <a:rPr lang="pl-PL" sz="1200" dirty="0" smtClean="0"/>
              <a:t>  1962 r., autor: Jerzy Przygodzki.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93592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868070" cy="1600200"/>
          </a:xfrm>
        </p:spPr>
        <p:txBody>
          <a:bodyPr>
            <a:normAutofit/>
          </a:bodyPr>
          <a:lstStyle/>
          <a:p>
            <a:r>
              <a:rPr lang="pl-PL" dirty="0"/>
              <a:t>1 maja- Święto </a:t>
            </a:r>
            <a:r>
              <a:rPr lang="pl-PL" dirty="0" smtClean="0"/>
              <a:t>Pracy w </a:t>
            </a:r>
            <a:r>
              <a:rPr lang="pl-PL" dirty="0" smtClean="0"/>
              <a:t>PRL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340768"/>
            <a:ext cx="4317090" cy="3886200"/>
          </a:xfrm>
        </p:spPr>
        <p:txBody>
          <a:bodyPr/>
          <a:lstStyle/>
          <a:p>
            <a:r>
              <a:rPr lang="pl-PL" dirty="0"/>
              <a:t>W czasach PRL organizowano tego dnia pochody </a:t>
            </a:r>
            <a:r>
              <a:rPr lang="pl-PL" dirty="0" smtClean="0"/>
              <a:t>pierwszomajowe.</a:t>
            </a:r>
          </a:p>
          <a:p>
            <a:r>
              <a:rPr lang="pl-PL" dirty="0" smtClean="0"/>
              <a:t>Nie były one spontaniczne, </a:t>
            </a:r>
            <a:br>
              <a:rPr lang="pl-PL" dirty="0" smtClean="0"/>
            </a:br>
            <a:r>
              <a:rPr lang="pl-PL" dirty="0" smtClean="0"/>
              <a:t>miały charakter państwowy </a:t>
            </a:r>
            <a:br>
              <a:rPr lang="pl-PL" dirty="0" smtClean="0"/>
            </a:br>
            <a:r>
              <a:rPr lang="pl-PL" dirty="0" smtClean="0"/>
              <a:t>i oficjalny.</a:t>
            </a:r>
            <a:endParaRPr lang="pl-P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833" y="1196752"/>
            <a:ext cx="3698030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786388" y="686558"/>
            <a:ext cx="435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Obchody 1 maja, Warszawa</a:t>
            </a:r>
            <a:r>
              <a:rPr lang="pl-PL" dirty="0" smtClean="0"/>
              <a:t>, 1 maja </a:t>
            </a:r>
            <a:r>
              <a:rPr lang="pl-PL" dirty="0" smtClean="0"/>
              <a:t>1969 r.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651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050360" cy="1600200"/>
          </a:xfrm>
        </p:spPr>
        <p:txBody>
          <a:bodyPr>
            <a:normAutofit fontScale="90000"/>
          </a:bodyPr>
          <a:lstStyle/>
          <a:p>
            <a:r>
              <a:rPr lang="pl-PL" dirty="0"/>
              <a:t>1 maja- Święto </a:t>
            </a:r>
            <a:r>
              <a:rPr lang="pl-PL" dirty="0" smtClean="0"/>
              <a:t>Pracy w </a:t>
            </a:r>
            <a:r>
              <a:rPr lang="pl-PL" dirty="0"/>
              <a:t>PRL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061997"/>
            <a:ext cx="3853172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3888432" cy="4040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139952" y="844411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Warszawa  1 maja 1973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523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1 maja- Święto </a:t>
            </a:r>
            <a:r>
              <a:rPr lang="pl-PL" dirty="0" smtClean="0"/>
              <a:t>Pracy dziś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9"/>
            <a:ext cx="5041452" cy="4032448"/>
          </a:xfrm>
        </p:spPr>
        <p:txBody>
          <a:bodyPr/>
          <a:lstStyle/>
          <a:p>
            <a:r>
              <a:rPr lang="pl-PL" dirty="0" smtClean="0"/>
              <a:t>Międzynarodowe </a:t>
            </a:r>
            <a:r>
              <a:rPr lang="pl-PL" dirty="0"/>
              <a:t>Święto Pracy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Polsce ma </a:t>
            </a:r>
            <a:r>
              <a:rPr lang="pl-PL" dirty="0" smtClean="0"/>
              <a:t>obecnie charakter bardziej spontaniczny, różne organizacje, głównie lewicowe organizują tego dnia swoje demonstracje, pikniki, kiermasze </a:t>
            </a:r>
            <a:r>
              <a:rPr lang="pl-PL" dirty="0" smtClean="0"/>
              <a:t>prasy i koncerty</a:t>
            </a:r>
            <a:r>
              <a:rPr lang="pl-PL" dirty="0" smtClean="0"/>
              <a:t>.  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651" y="548680"/>
            <a:ext cx="3360613" cy="458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843808" y="542353"/>
            <a:ext cx="265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Plakat ze zbiorów Muzeum PRL,  </a:t>
            </a:r>
            <a:br>
              <a:rPr lang="pl-PL" sz="1400" dirty="0" smtClean="0"/>
            </a:br>
            <a:r>
              <a:rPr lang="pl-PL" sz="1400" dirty="0" smtClean="0"/>
              <a:t>Autor: Trepkowski Tadeusz, KAW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3606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 maja – Święto Flagi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5513" y="1566714"/>
            <a:ext cx="3305944" cy="3895328"/>
          </a:xfrm>
        </p:spPr>
        <p:txBody>
          <a:bodyPr>
            <a:normAutofit/>
          </a:bodyPr>
          <a:lstStyle/>
          <a:p>
            <a:r>
              <a:rPr lang="pl-PL" dirty="0"/>
              <a:t>Dzień Flagi Rzeczypospolitej Polskiej – polskie święto </a:t>
            </a:r>
            <a:r>
              <a:rPr lang="pl-PL" dirty="0" smtClean="0"/>
              <a:t>ustanowione </a:t>
            </a:r>
            <a:br>
              <a:rPr lang="pl-PL" dirty="0" smtClean="0"/>
            </a:br>
            <a:r>
              <a:rPr lang="pl-PL" dirty="0" smtClean="0"/>
              <a:t>w 2004 roku.</a:t>
            </a:r>
            <a:endParaRPr lang="pl-PL" dirty="0"/>
          </a:p>
          <a:p>
            <a:r>
              <a:rPr lang="pl-PL" dirty="0" smtClean="0"/>
              <a:t>Tego </a:t>
            </a:r>
            <a:r>
              <a:rPr lang="pl-PL" dirty="0"/>
              <a:t>samego dnia obchodzony jest </a:t>
            </a:r>
            <a:r>
              <a:rPr lang="pl-PL" dirty="0" smtClean="0"/>
              <a:t>również Dzień </a:t>
            </a:r>
            <a:r>
              <a:rPr lang="pl-PL" dirty="0"/>
              <a:t>Polonii i Polaków za Granicą.</a:t>
            </a:r>
          </a:p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57" y="980728"/>
            <a:ext cx="4876800" cy="253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784397" y="3532246"/>
            <a:ext cx="410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Dzień Flagi Rzeczypospolitej </a:t>
            </a:r>
            <a:r>
              <a:rPr lang="pl-PL" sz="1200" dirty="0" smtClean="0"/>
              <a:t>Polskiej, 2 </a:t>
            </a:r>
            <a:r>
              <a:rPr lang="pl-PL" sz="1200" dirty="0"/>
              <a:t>maja 2019, Błonia i Kopiec Kościuszki, Kraków</a:t>
            </a:r>
            <a:r>
              <a:rPr lang="pl-PL" sz="1200" dirty="0" smtClean="0"/>
              <a:t>. Autor: Zygmunt </a:t>
            </a:r>
            <a:r>
              <a:rPr lang="pl-PL" sz="1200" dirty="0" err="1" smtClean="0"/>
              <a:t>Put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0937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entrum Kultury\Desktop\Prezentacja 1-3 maj\polish-flag-2963853_64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722" y="2066785"/>
            <a:ext cx="4742433" cy="315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 maja – Święto Flagi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2 maja nie jest dniem wolnym od </a:t>
            </a:r>
            <a:r>
              <a:rPr lang="pl-PL" dirty="0" smtClean="0"/>
              <a:t>pracy.</a:t>
            </a:r>
          </a:p>
          <a:p>
            <a:r>
              <a:rPr lang="pl-PL" dirty="0"/>
              <a:t>Organizowane są różnego rodzaju akcje i manifestacje patriotyczne. </a:t>
            </a:r>
            <a:endParaRPr lang="pl-PL" dirty="0" smtClean="0"/>
          </a:p>
          <a:p>
            <a:r>
              <a:rPr lang="pl-PL" dirty="0" smtClean="0"/>
              <a:t>W </a:t>
            </a:r>
            <a:r>
              <a:rPr lang="pl-PL" dirty="0"/>
              <a:t>ostatnich latach, powszechne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stało </a:t>
            </a:r>
            <a:r>
              <a:rPr lang="pl-PL" dirty="0"/>
              <a:t>się noszenie w tym dniu 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>
                <a:solidFill>
                  <a:schemeClr val="accent1"/>
                </a:solidFill>
              </a:rPr>
              <a:t>kokardy </a:t>
            </a:r>
            <a:r>
              <a:rPr lang="pl-PL" b="1" dirty="0">
                <a:solidFill>
                  <a:schemeClr val="accent1"/>
                </a:solidFill>
              </a:rPr>
              <a:t>narodowej</a:t>
            </a:r>
            <a:r>
              <a:rPr lang="pl-PL" dirty="0"/>
              <a:t>. </a:t>
            </a:r>
            <a:endParaRPr lang="pl-PL" dirty="0" smtClean="0"/>
          </a:p>
          <a:p>
            <a:pPr marL="11430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1519906" cy="150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trzałka w dół 3"/>
          <p:cNvSpPr/>
          <p:nvPr/>
        </p:nvSpPr>
        <p:spPr>
          <a:xfrm rot="3202814">
            <a:off x="2611749" y="3197943"/>
            <a:ext cx="184935" cy="894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32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Święto Konstytucji 3 Maja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836712"/>
            <a:ext cx="5302844" cy="4373563"/>
          </a:xfrm>
        </p:spPr>
        <p:txBody>
          <a:bodyPr>
            <a:normAutofit lnSpcReduction="10000"/>
          </a:bodyPr>
          <a:lstStyle/>
          <a:p>
            <a:r>
              <a:rPr lang="pl-PL" b="1" dirty="0" smtClean="0"/>
              <a:t>Konstytucja 3 maja 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to Ustawa </a:t>
            </a:r>
            <a:r>
              <a:rPr lang="pl-PL" dirty="0" smtClean="0"/>
              <a:t>Rządowa </a:t>
            </a:r>
            <a:r>
              <a:rPr lang="pl-PL" dirty="0"/>
              <a:t>uchwalona 3 maja 1791 </a:t>
            </a:r>
            <a:r>
              <a:rPr lang="pl-PL" dirty="0" smtClean="0"/>
              <a:t>roku. Była to ustawa regulująca </a:t>
            </a:r>
            <a:r>
              <a:rPr lang="pl-PL" dirty="0"/>
              <a:t>ustrój prawny Rzeczypospolitej Obojga Narodów. </a:t>
            </a:r>
            <a:endParaRPr lang="pl-PL" dirty="0" smtClean="0"/>
          </a:p>
          <a:p>
            <a:r>
              <a:rPr lang="pl-PL" b="1" dirty="0" smtClean="0"/>
              <a:t>Konstytucja </a:t>
            </a:r>
            <a:r>
              <a:rPr lang="pl-PL" b="1" dirty="0"/>
              <a:t>3 maja </a:t>
            </a:r>
            <a:r>
              <a:rPr lang="pl-PL" dirty="0"/>
              <a:t>była pierwszą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Europie i drugą na świecie (po konstytucji </a:t>
            </a:r>
            <a:r>
              <a:rPr lang="pl-PL" dirty="0" smtClean="0"/>
              <a:t>amerykańskiej) </a:t>
            </a:r>
            <a:r>
              <a:rPr lang="pl-PL" dirty="0"/>
              <a:t>nowoczesną, spisaną </a:t>
            </a:r>
            <a:r>
              <a:rPr lang="pl-PL" dirty="0" smtClean="0"/>
              <a:t>konstytucją!</a:t>
            </a:r>
            <a:endParaRPr lang="pl-PL" dirty="0"/>
          </a:p>
          <a:p>
            <a:r>
              <a:rPr lang="pl-PL" b="1" dirty="0" smtClean="0"/>
              <a:t>Konstytucja </a:t>
            </a:r>
            <a:r>
              <a:rPr lang="pl-PL" b="1" dirty="0"/>
              <a:t>3 maja </a:t>
            </a:r>
            <a:r>
              <a:rPr lang="pl-PL" dirty="0"/>
              <a:t>została ustanowiona ustawą rządową </a:t>
            </a:r>
            <a:r>
              <a:rPr lang="pl-PL" dirty="0" smtClean="0"/>
              <a:t>i przyjęta przez </a:t>
            </a:r>
            <a:r>
              <a:rPr lang="pl-PL" b="1" dirty="0"/>
              <a:t>Sejm Czteroletni</a:t>
            </a:r>
          </a:p>
        </p:txBody>
      </p:sp>
      <p:pic>
        <p:nvPicPr>
          <p:cNvPr id="3074" name="Picture 2" descr="C:\Users\Centrum Kultury\Desktop\Prezentacja 1-3 maj\309px-Constitution_of_the_3rd_May_1791_-_print_in_Warszawa_-_Michal_Groll_-_1791_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5205"/>
            <a:ext cx="2900833" cy="4502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698380" y="5000350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Ustawa Rządowa z dnia 3 </a:t>
            </a:r>
            <a:r>
              <a:rPr lang="pl-PL" sz="1400" b="1" dirty="0" smtClean="0"/>
              <a:t>maja 1791 r. 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3075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270</TotalTime>
  <Words>258</Words>
  <Application>Microsoft Office PowerPoint</Application>
  <PresentationFormat>Pokaz na ekranie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NewsPrint</vt:lpstr>
      <vt:lpstr>1, 2, 3 maja</vt:lpstr>
      <vt:lpstr>Czy wiesz, że?</vt:lpstr>
      <vt:lpstr>1 maja- Święto Pracy</vt:lpstr>
      <vt:lpstr>1 maja- Święto Pracy w PRL</vt:lpstr>
      <vt:lpstr>1 maja- Święto Pracy w PRL</vt:lpstr>
      <vt:lpstr>1 maja- Święto Pracy dziś</vt:lpstr>
      <vt:lpstr>2 maja – Święto Flagi</vt:lpstr>
      <vt:lpstr>2 maja – Święto Flagi</vt:lpstr>
      <vt:lpstr>Święto Konstytucji 3 Maja</vt:lpstr>
      <vt:lpstr>Święto Konstytucji 3 Maja</vt:lpstr>
      <vt:lpstr>Święto Konstytucji 3 Maja</vt:lpstr>
      <vt:lpstr>3 maja - Konstytucji 3 Maja</vt:lpstr>
      <vt:lpstr>Źródła: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Skąd się wziął</dc:title>
  <dc:creator>Kowalski Ryszard</dc:creator>
  <cp:lastModifiedBy>Kowalski Ryszard</cp:lastModifiedBy>
  <cp:revision>29</cp:revision>
  <dcterms:created xsi:type="dcterms:W3CDTF">2020-04-21T08:49:26Z</dcterms:created>
  <dcterms:modified xsi:type="dcterms:W3CDTF">2020-04-27T16:33:17Z</dcterms:modified>
</cp:coreProperties>
</file>